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88" r:id="rId1"/>
  </p:sldMasterIdLst>
  <p:notesMasterIdLst>
    <p:notesMasterId r:id="rId33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8" r:id="rId19"/>
    <p:sldId id="276" r:id="rId20"/>
    <p:sldId id="277" r:id="rId21"/>
    <p:sldId id="279" r:id="rId22"/>
    <p:sldId id="280" r:id="rId23"/>
    <p:sldId id="256" r:id="rId24"/>
    <p:sldId id="257" r:id="rId25"/>
    <p:sldId id="258" r:id="rId26"/>
    <p:sldId id="281" r:id="rId27"/>
    <p:sldId id="282" r:id="rId28"/>
    <p:sldId id="283" r:id="rId29"/>
    <p:sldId id="284" r:id="rId30"/>
    <p:sldId id="286" r:id="rId31"/>
    <p:sldId id="285" r:id="rId3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E3DAC-7269-429C-B73D-F7FB9739BC7A}" type="datetimeFigureOut">
              <a:rPr lang="ru-RU" smtClean="0"/>
              <a:pPr/>
              <a:t>17.01.2014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EF9BA-03B0-4814-BD37-57176E5352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4164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EF9BA-03B0-4814-BD37-57176E5352A6}" type="slidenum">
              <a:rPr lang="ru-RU" smtClean="0"/>
              <a:pPr/>
              <a:t>23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EF9BA-03B0-4814-BD37-57176E5352A6}" type="slidenum">
              <a:rPr lang="ru-RU" smtClean="0"/>
              <a:pPr/>
              <a:t>24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1/17/2014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1/17/2014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1/17/2014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1/17/2014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1/17/2014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1/17/2014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1/17/2014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1/17/2014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295400"/>
            <a:ext cx="7543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«Нормативно-правовые аспекты   психолого-медико-педагогического сопровождения детей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с ограниченными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возможностями здоровья»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2109" y="5236129"/>
            <a:ext cx="34343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</a:rPr>
              <a:t>Заведующая МБУ «ПМПК»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г.Альметьевска</a:t>
            </a:r>
            <a:r>
              <a:rPr lang="ru-RU" sz="2000" b="1" dirty="0" smtClean="0">
                <a:solidFill>
                  <a:srgbClr val="002060"/>
                </a:solidFill>
              </a:rPr>
              <a:t> РТ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</a:rPr>
              <a:t>Е.Л.Макарова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57200" y="457200"/>
            <a:ext cx="82296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16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1. 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а Исполнителей (учреждения образования)  ложится работа по проведению реабилитационных мероприятий. По окончании реабилитационных мероприятий Исполнитель делает в ИПР отметку «выполнено» либо «не выполнено», заверяет подписью и печатью.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2. Контроль над реализацией Исполнителями мероприятий ИПР в рамках своей компетенции ложится на специалистов органов исполнительной власти (Управление образования).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6200" y="553955"/>
            <a:ext cx="4572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 Cyr"/>
              <a:buNone/>
            </a:pPr>
            <a:endParaRPr lang="ru-RU" sz="1400" b="1" i="1" dirty="0">
              <a:solidFill>
                <a:srgbClr val="333399"/>
              </a:solidFill>
              <a:latin typeface="Times New Roman" pitchFamily="18" charset="0"/>
            </a:endParaRPr>
          </a:p>
          <a:p>
            <a:pPr algn="ctr">
              <a:buFont typeface="Arial Cyr"/>
              <a:buNone/>
            </a:pPr>
            <a:r>
              <a:rPr lang="en-GB" sz="1400" b="1" i="1" dirty="0">
                <a:solidFill>
                  <a:srgbClr val="FF0000"/>
                </a:solidFill>
                <a:latin typeface="Times New Roman" pitchFamily="18" charset="0"/>
              </a:rPr>
              <a:t>...</a:t>
            </a:r>
            <a:r>
              <a:rPr lang="en-GB" sz="12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GB" sz="2800" b="1" i="1" dirty="0">
                <a:solidFill>
                  <a:srgbClr val="FF0000"/>
                </a:solidFill>
                <a:latin typeface="Times New Roman" pitchFamily="18" charset="0"/>
              </a:rPr>
              <a:t>Каждый ребенок, имеющий проблемы в развитии, может достигнуть значительных успехов, если ему будут обеспечены: диагностика, социальная и коррекционно-педагогическая помощь в обучении, трудовой адаптации и интеграции в </a:t>
            </a:r>
            <a:r>
              <a:rPr lang="en-GB" sz="2800" b="1" i="1" dirty="0" smtClean="0">
                <a:solidFill>
                  <a:srgbClr val="FF0000"/>
                </a:solidFill>
                <a:latin typeface="Times New Roman" pitchFamily="18" charset="0"/>
              </a:rPr>
              <a:t>обществ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</a:rPr>
              <a:t>о.</a:t>
            </a:r>
            <a:endParaRPr lang="en-GB" sz="28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1027" name="Picture 3" descr="D:\Pictures\Фото работа\Альбина\DSC000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01600" y="-9601200"/>
            <a:ext cx="432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Pictures\Фото работа\Стиль жизни\IMG_08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293167"/>
            <a:ext cx="2430000" cy="3281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6" name="Picture 2" descr="D:\Pictures\Фото работа\Стиль жизни\IMG_08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7411"/>
            <a:ext cx="2430000" cy="32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9173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43400" y="1066800"/>
            <a:ext cx="404843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auto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постоянно-действующий, скоординированный, объединенный общими целями коллектив специалистов, реализующий стратегию сопровождения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auto">
              <a:spcAft>
                <a:spcPts val="60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43400" y="457200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КОНСИЛИУМ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1" t="37035" r="41452" b="25930"/>
          <a:stretch/>
        </p:blipFill>
        <p:spPr>
          <a:xfrm>
            <a:off x="194057" y="377763"/>
            <a:ext cx="4488686" cy="288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TextBox 5"/>
          <p:cNvSpPr txBox="1"/>
          <p:nvPr/>
        </p:nvSpPr>
        <p:spPr>
          <a:xfrm>
            <a:off x="381000" y="3733800"/>
            <a:ext cx="838200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fontAlgn="auto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одна из организационных форм  сопровождения в образовательном учреждении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auto">
              <a:spcAft>
                <a:spcPts val="60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совещание 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лиц, осуществляющих постановку психолого-педагогического диагноза и выработки коллективного решения о мерах воздействия на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58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657600"/>
            <a:ext cx="3840000" cy="288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5800" y="457200"/>
            <a:ext cx="75437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Цель консилиума: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создание </a:t>
            </a:r>
            <a:r>
              <a:rPr lang="ru-RU" sz="2400" b="1" i="1" dirty="0">
                <a:solidFill>
                  <a:srgbClr val="002060"/>
                </a:solidFill>
              </a:rPr>
              <a:t>целостной системы психолого-педагогического сопровождения, обеспечивающей оптимальные условия жизнедеятельности для детей в соответствии с их возрастными и индивидуальными особенностями, уровнем актуального развития, состоянием соматического и нервно-психического здоровья. </a:t>
            </a:r>
            <a:endParaRPr lang="ru-RU" sz="2400" b="1" dirty="0">
              <a:solidFill>
                <a:srgbClr val="002060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655142"/>
            <a:ext cx="4320000" cy="288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11467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304800"/>
            <a:ext cx="80772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Задачи консилиума: 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</a:rPr>
              <a:t>выявление и ранняя диагностика (с первых дней пребывания ребенка в образовательном учреждении) отклонений в развитии, их характера и причин, или других состояний;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</a:rPr>
              <a:t>комплексное обследование детей, имеющих трудности в обучении и адаптации с целью обеспечения им психолого-педагогического сопровождения в образовательном процессе;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</a:rPr>
              <a:t>выявление резервных возможностей ребенка, в </a:t>
            </a:r>
            <a:r>
              <a:rPr lang="ru-RU" sz="1600" b="1" dirty="0">
                <a:solidFill>
                  <a:srgbClr val="002060"/>
                </a:solidFill>
              </a:rPr>
              <a:t>т.ч</a:t>
            </a:r>
            <a:r>
              <a:rPr lang="ru-RU" sz="1600" b="1" dirty="0">
                <a:solidFill>
                  <a:srgbClr val="002060"/>
                </a:solidFill>
              </a:rPr>
              <a:t>. одаренного, разработка рекомендаций по оптимизации учебно-воспитательной работы;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</a:rPr>
              <a:t>составление оптимальной для развития ребенка индивидуальной программы психолого-педагогического сопровождения;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</a:rPr>
              <a:t>организация здоровьесберегающего образовательного пространства с целью профилактики физических, интеллектуальных и эмоциональных перегрузок и срывов;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</a:rPr>
              <a:t>подготовка и ведение документации, отражающей динамику актуального развития ребенка, программу образовательных и воспитательных мер в целях коррекции отклоняющегося развития;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</a:rPr>
              <a:t>консультирование педагогов в решении сложных или конфликтных ситуаций;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</a:rPr>
              <a:t>организация профессионального взаимодействия между специалистами учреждения и педагогическими коллективами других учреждений, в </a:t>
            </a:r>
            <a:r>
              <a:rPr lang="ru-RU" sz="1600" b="1" dirty="0">
                <a:solidFill>
                  <a:srgbClr val="002060"/>
                </a:solidFill>
              </a:rPr>
              <a:t>т.ч</a:t>
            </a:r>
            <a:r>
              <a:rPr lang="ru-RU" sz="1600" b="1" dirty="0">
                <a:solidFill>
                  <a:srgbClr val="002060"/>
                </a:solidFill>
              </a:rPr>
              <a:t>., направление ребенка, в случае необходимости, на городскую психолого-медико-педагогическую комиссию (ПМПК) при возникновении трудностей диагностики, конфликтных ситуаций, а также при отсутствии положительной динамики в процессе реализации индивидуально-ориентированной программы коррекции выявленных недостатков.</a:t>
            </a:r>
          </a:p>
        </p:txBody>
      </p:sp>
    </p:spTree>
    <p:extLst>
      <p:ext uri="{BB962C8B-B14F-4D97-AF65-F5344CB8AC3E}">
        <p14:creationId xmlns:p14="http://schemas.microsoft.com/office/powerpoint/2010/main" val="6845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28600"/>
            <a:ext cx="853440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Нормативно – правовые документы регламентирующие деятельность ПМП консилиумов:</a:t>
            </a:r>
          </a:p>
          <a:p>
            <a:pPr lvl="0"/>
            <a:endParaRPr lang="ru-RU" b="1" dirty="0" smtClean="0">
              <a:solidFill>
                <a:srgbClr val="002060"/>
              </a:solidFill>
            </a:endParaRP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</a:rPr>
              <a:t>Закон </a:t>
            </a:r>
            <a:r>
              <a:rPr lang="ru-RU" sz="2000" b="1" dirty="0">
                <a:solidFill>
                  <a:srgbClr val="002060"/>
                </a:solidFill>
              </a:rPr>
              <a:t>об образовании РФ от 29.12.2012г. № 273-ФЗ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</a:rPr>
              <a:t>Инструктивное письмо МО РФ № 27/901-6 от 27.03.2000г. «О психолого-медико-педагогическом консилиуме (ПМПк) образовательных  учреждений». 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</a:rPr>
              <a:t>Положение о психолого-медико-педагогическом консилиуме.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</a:rPr>
              <a:t>Закон «Об основах системы профилактики безнадзорности и правонарушений несовершеннолетних» от 24.06.1999 № 120-ФЗ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</a:rPr>
              <a:t>Постановление КМ РТ от 20.01.2011г. №24 «Об утверждении Порядка реализации в Республике Татарстан индивидуальной программы реабилитации инвалида (ребенка-инвалида)».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</a:rPr>
              <a:t>Письмо МО РФ от 27.06.2003г. № 28-51-513/16 «Методические рекомендации по психолого-медико-педагогическому сопровождению обучающихся в учебно-воспитательном процессе в условиях модернизации образования»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</a:rPr>
              <a:t>Письмо МО РФ от 26.04.2001 № 29/1524-6 «О концепции интегрированного обучения лиц с ограниченными возможностями здоровья (со специальными потребностями)».</a:t>
            </a:r>
          </a:p>
        </p:txBody>
      </p:sp>
    </p:spTree>
    <p:extLst>
      <p:ext uri="{BB962C8B-B14F-4D97-AF65-F5344CB8AC3E}">
        <p14:creationId xmlns:p14="http://schemas.microsoft.com/office/powerpoint/2010/main" val="136786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Pictures\Фото работа\Р.АКТАШ С\IMG_11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409768"/>
            <a:ext cx="3251200" cy="2438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" y="228600"/>
            <a:ext cx="77724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I </a:t>
            </a:r>
            <a:r>
              <a:rPr lang="ru-RU" sz="2400" b="1" dirty="0">
                <a:solidFill>
                  <a:srgbClr val="C00000"/>
                </a:solidFill>
              </a:rPr>
              <a:t>этап. Организационный</a:t>
            </a:r>
            <a:r>
              <a:rPr lang="ru-RU" sz="2400" b="1" dirty="0" smtClean="0">
                <a:solidFill>
                  <a:srgbClr val="C00000"/>
                </a:solidFill>
              </a:rPr>
              <a:t>.</a:t>
            </a:r>
          </a:p>
          <a:p>
            <a:pPr algn="ctr"/>
            <a:endParaRPr lang="ru-RU" sz="2400" dirty="0">
              <a:solidFill>
                <a:srgbClr val="C0000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Содержание деятельности: </a:t>
            </a:r>
            <a:r>
              <a:rPr lang="ru-RU" sz="2400" dirty="0">
                <a:solidFill>
                  <a:srgbClr val="002060"/>
                </a:solidFill>
              </a:rPr>
              <a:t>организация деятельности психолого-медико-педагогического консилиума в образовательном учреждении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Документы данного этапа:</a:t>
            </a:r>
            <a:endParaRPr lang="ru-RU" sz="2400" dirty="0">
              <a:solidFill>
                <a:srgbClr val="002060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Приказ по образовательному учреждению о создании ПМПк.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Положение о ПМПк.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Договор о взаимодействии с городской ПМПК.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График работы ПМП консилиума </a:t>
            </a:r>
            <a:endParaRPr lang="ru-RU" sz="2400" dirty="0" smtClean="0">
              <a:solidFill>
                <a:srgbClr val="002060"/>
              </a:solidFill>
            </a:endParaRPr>
          </a:p>
          <a:p>
            <a:pPr lvl="0"/>
            <a:r>
              <a:rPr lang="ru-RU" sz="2400" dirty="0" smtClean="0">
                <a:solidFill>
                  <a:srgbClr val="002060"/>
                </a:solidFill>
              </a:rPr>
              <a:t>      образовательного </a:t>
            </a:r>
            <a:r>
              <a:rPr lang="ru-RU" sz="2400" dirty="0">
                <a:solidFill>
                  <a:srgbClr val="002060"/>
                </a:solidFill>
              </a:rPr>
              <a:t>учреждения.</a:t>
            </a:r>
          </a:p>
        </p:txBody>
      </p:sp>
    </p:spTree>
    <p:extLst>
      <p:ext uri="{BB962C8B-B14F-4D97-AF65-F5344CB8AC3E}">
        <p14:creationId xmlns:p14="http://schemas.microsoft.com/office/powerpoint/2010/main" val="357327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82296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МБОУ «СОШ № 30»</a:t>
            </a:r>
          </a:p>
          <a:p>
            <a:pPr algn="ctr"/>
            <a:endParaRPr lang="ru-RU" sz="1400" b="1" dirty="0" smtClean="0">
              <a:solidFill>
                <a:srgbClr val="002060"/>
              </a:solidFill>
            </a:endParaRPr>
          </a:p>
          <a:p>
            <a:pPr algn="ctr"/>
            <a:endParaRPr lang="ru-RU" sz="1400" b="1" dirty="0">
              <a:solidFill>
                <a:srgbClr val="00206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Приказ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</a:rPr>
              <a:t>«_____» ____________ 20 ____ г.                            </a:t>
            </a:r>
            <a:r>
              <a:rPr lang="ru-RU" sz="1400" dirty="0" smtClean="0">
                <a:solidFill>
                  <a:srgbClr val="002060"/>
                </a:solidFill>
              </a:rPr>
              <a:t>                                                                  № _______</a:t>
            </a:r>
          </a:p>
          <a:p>
            <a:pPr algn="just"/>
            <a:endParaRPr lang="ru-RU" sz="1400" dirty="0">
              <a:solidFill>
                <a:srgbClr val="002060"/>
              </a:solidFill>
            </a:endParaRP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</a:rPr>
              <a:t>«О создании ПМП консилиума 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</a:rPr>
              <a:t>образовательного учреждения»</a:t>
            </a:r>
          </a:p>
          <a:p>
            <a:pPr algn="just"/>
            <a:endParaRPr lang="ru-RU" sz="1400" b="1" dirty="0">
              <a:solidFill>
                <a:srgbClr val="002060"/>
              </a:solidFill>
            </a:endParaRPr>
          </a:p>
          <a:p>
            <a:pPr algn="just"/>
            <a:r>
              <a:rPr lang="ru-RU" sz="1400" dirty="0" smtClean="0">
                <a:solidFill>
                  <a:srgbClr val="002060"/>
                </a:solidFill>
              </a:rPr>
              <a:t>В соответствии с «Положением о порядке создания и организации работы психолого-медико-педагогического консилиума образовательного учреждения», в целях обеспечения взаимодействия специалистов образовательного учреждения для сопровождения учащихся (воспитанников) с ограниченными возможностями здоровья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приказываю:</a:t>
            </a:r>
          </a:p>
          <a:p>
            <a:pPr marL="342900" indent="-342900" algn="just">
              <a:buAutoNum type="arabicPeriod"/>
            </a:pPr>
            <a:r>
              <a:rPr lang="ru-RU" sz="1400" dirty="0" smtClean="0">
                <a:solidFill>
                  <a:srgbClr val="002060"/>
                </a:solidFill>
              </a:rPr>
              <a:t>Создать психолого-медико-педагогический консилиум (ПМПк) МБОУ «СОШ № 30» в составе:  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smtClean="0">
                <a:solidFill>
                  <a:srgbClr val="002060"/>
                </a:solidFill>
              </a:rPr>
              <a:t>     Председателя ПМПк - заместителя директора по учебно-воспитательной     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smtClean="0">
                <a:solidFill>
                  <a:srgbClr val="002060"/>
                </a:solidFill>
              </a:rPr>
              <a:t>     работе (Ф.И.О.)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</a:rPr>
              <a:t>      Специалистов: педагога-психолога (</a:t>
            </a:r>
            <a:r>
              <a:rPr lang="ru-RU" sz="1400" dirty="0">
                <a:solidFill>
                  <a:srgbClr val="002060"/>
                </a:solidFill>
              </a:rPr>
              <a:t>Ф.И.О</a:t>
            </a:r>
            <a:r>
              <a:rPr lang="ru-RU" sz="1400" dirty="0" smtClean="0">
                <a:solidFill>
                  <a:srgbClr val="002060"/>
                </a:solidFill>
              </a:rPr>
              <a:t>.), медицинской сестры </a:t>
            </a:r>
            <a:r>
              <a:rPr lang="ru-RU" sz="1400" dirty="0">
                <a:solidFill>
                  <a:srgbClr val="002060"/>
                </a:solidFill>
              </a:rPr>
              <a:t>(Ф.И.О</a:t>
            </a:r>
            <a:r>
              <a:rPr lang="ru-RU" sz="1400" dirty="0" smtClean="0">
                <a:solidFill>
                  <a:srgbClr val="002060"/>
                </a:solidFill>
              </a:rPr>
              <a:t>.),  учителя   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smtClean="0">
                <a:solidFill>
                  <a:srgbClr val="002060"/>
                </a:solidFill>
              </a:rPr>
              <a:t>     (</a:t>
            </a:r>
            <a:r>
              <a:rPr lang="ru-RU" sz="1400" dirty="0">
                <a:solidFill>
                  <a:srgbClr val="002060"/>
                </a:solidFill>
              </a:rPr>
              <a:t>Ф.И.О</a:t>
            </a:r>
            <a:r>
              <a:rPr lang="ru-RU" sz="1400" dirty="0" smtClean="0">
                <a:solidFill>
                  <a:srgbClr val="002060"/>
                </a:solidFill>
              </a:rPr>
              <a:t>.), учителя-логопеда </a:t>
            </a:r>
            <a:r>
              <a:rPr lang="ru-RU" sz="1400" dirty="0">
                <a:solidFill>
                  <a:srgbClr val="002060"/>
                </a:solidFill>
              </a:rPr>
              <a:t>(Ф.И.О</a:t>
            </a:r>
            <a:r>
              <a:rPr lang="ru-RU" sz="1400" dirty="0" smtClean="0">
                <a:solidFill>
                  <a:srgbClr val="002060"/>
                </a:solidFill>
              </a:rPr>
              <a:t>.), учителя-дефектолога </a:t>
            </a:r>
            <a:r>
              <a:rPr lang="ru-RU" sz="1400" dirty="0">
                <a:solidFill>
                  <a:srgbClr val="002060"/>
                </a:solidFill>
              </a:rPr>
              <a:t>(Ф.И.О</a:t>
            </a:r>
            <a:r>
              <a:rPr lang="ru-RU" sz="1400" dirty="0" smtClean="0">
                <a:solidFill>
                  <a:srgbClr val="002060"/>
                </a:solidFill>
              </a:rPr>
              <a:t>.), социального   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smtClean="0">
                <a:solidFill>
                  <a:srgbClr val="002060"/>
                </a:solidFill>
              </a:rPr>
              <a:t>     педагога </a:t>
            </a:r>
            <a:r>
              <a:rPr lang="ru-RU" sz="1400" dirty="0">
                <a:solidFill>
                  <a:srgbClr val="002060"/>
                </a:solidFill>
              </a:rPr>
              <a:t>(Ф.И.О</a:t>
            </a:r>
            <a:r>
              <a:rPr lang="ru-RU" sz="1400" dirty="0" smtClean="0">
                <a:solidFill>
                  <a:srgbClr val="002060"/>
                </a:solidFill>
              </a:rPr>
              <a:t>.).</a:t>
            </a:r>
          </a:p>
          <a:p>
            <a:pPr marL="342900" indent="-342900">
              <a:buAutoNum type="arabicPeriod" startAt="2"/>
            </a:pPr>
            <a:r>
              <a:rPr lang="ru-RU" sz="1400" dirty="0" smtClean="0">
                <a:solidFill>
                  <a:srgbClr val="002060"/>
                </a:solidFill>
              </a:rPr>
              <a:t>Председателю ПМПк </a:t>
            </a:r>
            <a:r>
              <a:rPr lang="ru-RU" sz="1400" dirty="0">
                <a:solidFill>
                  <a:srgbClr val="002060"/>
                </a:solidFill>
              </a:rPr>
              <a:t>(Ф.И.О</a:t>
            </a:r>
            <a:r>
              <a:rPr lang="ru-RU" sz="1400" dirty="0" smtClean="0">
                <a:solidFill>
                  <a:srgbClr val="002060"/>
                </a:solidFill>
              </a:rPr>
              <a:t>.) разработать документацию специалистов, согласно   утвержденным формам и довести до всех специалистов ПМПк.</a:t>
            </a:r>
          </a:p>
          <a:p>
            <a:pPr marL="342900" indent="-342900">
              <a:buAutoNum type="arabicPeriod" startAt="2"/>
            </a:pPr>
            <a:r>
              <a:rPr lang="ru-RU" sz="1400" dirty="0" smtClean="0">
                <a:solidFill>
                  <a:srgbClr val="002060"/>
                </a:solidFill>
              </a:rPr>
              <a:t>Педагогам МБОУ «СОШ № 30» реализовать программы развития ребенка, прошедшим обследование на ПМПк.</a:t>
            </a:r>
          </a:p>
          <a:p>
            <a:pPr marL="342900" indent="-342900">
              <a:buAutoNum type="arabicPeriod" startAt="2"/>
            </a:pPr>
            <a:r>
              <a:rPr lang="ru-RU" sz="1400" dirty="0" smtClean="0">
                <a:solidFill>
                  <a:srgbClr val="002060"/>
                </a:solidFill>
              </a:rPr>
              <a:t>Общее руководство ПМПк и контроль за выполнением настоящего приказа оставляю за собой.</a:t>
            </a:r>
          </a:p>
          <a:p>
            <a:pPr marL="342900" indent="-342900">
              <a:buAutoNum type="arabicPeriod" startAt="2"/>
            </a:pPr>
            <a:endParaRPr lang="ru-RU" sz="1400" dirty="0">
              <a:solidFill>
                <a:srgbClr val="002060"/>
              </a:solidFill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Директор                         </a:t>
            </a:r>
            <a:r>
              <a:rPr lang="ru-RU" sz="1400" dirty="0" smtClean="0">
                <a:solidFill>
                  <a:srgbClr val="002060"/>
                </a:solidFill>
              </a:rPr>
              <a:t>А.А.Абрамова</a:t>
            </a:r>
            <a:endParaRPr lang="ru-RU" sz="140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 startAt="2"/>
            </a:pPr>
            <a:endParaRPr lang="ru-RU" sz="1400" dirty="0">
              <a:solidFill>
                <a:srgbClr val="002060"/>
              </a:solidFill>
            </a:endParaRPr>
          </a:p>
          <a:p>
            <a:pPr algn="just"/>
            <a:endParaRPr lang="ru-RU" sz="1600" dirty="0">
              <a:solidFill>
                <a:srgbClr val="002060"/>
              </a:solidFill>
            </a:endParaRPr>
          </a:p>
          <a:p>
            <a:pPr algn="just"/>
            <a:endParaRPr lang="ru-RU" sz="1600" dirty="0">
              <a:solidFill>
                <a:srgbClr val="002060"/>
              </a:solidFill>
            </a:endParaRPr>
          </a:p>
          <a:p>
            <a:pPr algn="just"/>
            <a:endParaRPr lang="ru-RU" sz="1600" dirty="0">
              <a:solidFill>
                <a:srgbClr val="002060"/>
              </a:solidFill>
            </a:endParaRPr>
          </a:p>
          <a:p>
            <a:pPr algn="just"/>
            <a:endParaRPr lang="ru-RU" sz="1600" dirty="0">
              <a:solidFill>
                <a:srgbClr val="002060"/>
              </a:solidFill>
            </a:endParaRPr>
          </a:p>
          <a:p>
            <a:pPr algn="just"/>
            <a:endParaRPr lang="ru-RU" sz="1600" dirty="0">
              <a:solidFill>
                <a:srgbClr val="002060"/>
              </a:solidFill>
            </a:endParaRPr>
          </a:p>
          <a:p>
            <a:pPr algn="just"/>
            <a:endParaRPr lang="ru-RU" sz="1600" dirty="0">
              <a:solidFill>
                <a:srgbClr val="002060"/>
              </a:solidFill>
            </a:endParaRPr>
          </a:p>
          <a:p>
            <a:pPr algn="just"/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74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032" y="407806"/>
            <a:ext cx="7772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этап. Предварительный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деятельности: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внесение поправок в договор образовательного учреждения «О сотрудничестве образовательного учреждения и родителей (законных представителей) ребенка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 данного этапа: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договор «О сотрудничестве образовательного учреждения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родителей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ребенка».</a:t>
            </a:r>
            <a:endParaRPr lang="ru-RU" sz="24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8"/>
          <a:stretch/>
        </p:blipFill>
        <p:spPr bwMode="auto">
          <a:xfrm>
            <a:off x="5638800" y="3800168"/>
            <a:ext cx="3178064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225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4516" y="685800"/>
            <a:ext cx="7924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ПОПРАВКИ В ДОГОВОР ОБРАЗОВАТЕЛЬНОГО УЧРЕЖДЕНИЯ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«О сотрудничестве образовательного учреждения и родителей и родителей  (законных представителей) учащегося (воспитанника)»</a:t>
            </a:r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Обязанности образовательного учреждения.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Для обеспечения диагностико-коррекционного, психолого-медико-педагогического сопровождения обучающихся (воспитанников), ребенок может быть обследован специалистами ПМП консилиума образовательного учреждения.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Информировать родителей (законных представителей) обучающегося (воспитанника) об условиях его психолого-медико-педагогического обследования и сопровождения специалистами ПМПк.</a:t>
            </a:r>
          </a:p>
          <a:p>
            <a:pPr marL="342900" indent="-342900" algn="just">
              <a:buAutoNum type="arabicPeriod"/>
            </a:pPr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Обязанности родителей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Согласие на психолого-медико-педагогическое обследование и сопровождение обучающегося (воспитанника), в соответствии с показаниями, в рамках профессиональной компетенции и этики специалистов ПМПк.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00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09600" y="838200"/>
            <a:ext cx="79248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16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2060"/>
                </a:solidFill>
                <a:ea typeface="Batang" pitchFamily="18" charset="-127"/>
                <a:cs typeface="Times New Roman" pitchFamily="18" charset="0"/>
              </a:rPr>
              <a:t>«...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Batang" pitchFamily="18" charset="-127"/>
                <a:cs typeface="Times New Roman" pitchFamily="18" charset="0"/>
              </a:rPr>
              <a:t>Стратегическая цель государственной образовательной политики – повышение доступности качественного образования, соответствующего требованиям инновацион-ного развития экономики, современным потребностям общества и каждого гражданина, – связана с созданием такой образовательной среды, которая обеспечивала бы успешную социализацию всех обучающихся вне зависимости от их психофизического состояния и развития».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Batang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700" y="252948"/>
            <a:ext cx="7848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этап. Комплексное психолого-медико-педагогическое обследование ребенка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деятельности: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индивидуальное обследование ребенка специалистами консилиума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Документы данного этапа: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Индивидуальные заключения всех специалистов консилиума.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Педагогическая характеристика на ребенка.</a:t>
            </a:r>
          </a:p>
        </p:txBody>
      </p:sp>
      <p:pic>
        <p:nvPicPr>
          <p:cNvPr id="2050" name="Picture 2" descr="F:\DSC009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038600"/>
            <a:ext cx="4492484" cy="25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12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457200"/>
            <a:ext cx="7391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этап. Аналитико-прогностический (коллегиальное заседание специалистов ПМПк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Содержание деятельности: </a:t>
            </a:r>
            <a:r>
              <a:rPr lang="ru-RU" sz="2400" dirty="0">
                <a:solidFill>
                  <a:srgbClr val="002060"/>
                </a:solidFill>
              </a:rPr>
              <a:t>выработка единого представления о характере и особенностях развития ребенка, определение прогноза развития ребенка, определение комплекса коррекционно-развивающих мероприятий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Документы данного этапа: </a:t>
            </a:r>
            <a:endParaRPr lang="ru-RU" sz="2400" dirty="0">
              <a:solidFill>
                <a:srgbClr val="002060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Протокол заседания ПМПк.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Рекомендации специалистов участникам образовательного процесса.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Журнал регистрации коллегиальных заключений и рекомендаций специалистов ПМПк.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Педагогическая характеристика на ребенка.</a:t>
            </a:r>
          </a:p>
          <a:p>
            <a:endParaRPr lang="ru-RU" sz="240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6426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600200"/>
            <a:ext cx="7848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этап. Направление ребенка на городскую психолого-медико-педагогическую комиссию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деятельности: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подготовка документов для направления ребенка на ПМПК.</a:t>
            </a:r>
            <a:endParaRPr lang="ru-RU" sz="28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39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04800"/>
            <a:ext cx="8382000" cy="381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Документы, необходимые для прохождения ПМПК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838200"/>
            <a:ext cx="8458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Копия свидетельства о рождении или копия паспорта ребенка.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Справка с места жительства.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Амбулаторная карта ребенка.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Направление врача – специалиста.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Направление ПМП консилиума образовательного учреждения с заключением.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Характеристика из образовательного учреждения.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Табель успеваемости (для школьников 2-11 классы).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Личное дело учащегося.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Письменные работы по родному языку и математике (для школьников).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Результаты самостоятельной продуктивной деятельности ребенка.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Копия справки об инвалидности.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Индивидуальная программы реабилитации ребенка-инвалида (оригинал)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Заключение ПМПК о результатах ранее проведенного обследования ребенка (при наличии).</a:t>
            </a:r>
          </a:p>
          <a:p>
            <a:pPr marL="342900" indent="-342900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14. Копию постановления об учреждении опеки над несовершеннолетним (для опекунов)</a:t>
            </a:r>
          </a:p>
          <a:p>
            <a:pPr marL="342900" indent="-342900">
              <a:buFont typeface="+mj-lt"/>
              <a:buAutoNum type="arabicPeriod"/>
            </a:pPr>
            <a:endParaRPr lang="ru-RU" dirty="0" smtClean="0"/>
          </a:p>
          <a:p>
            <a:pPr marL="342900" indent="-3429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533400"/>
            <a:ext cx="838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Направление ПМП консилиума образовательного учреждения</a:t>
            </a:r>
            <a:endParaRPr lang="ru-RU" sz="2000" b="1" dirty="0">
              <a:solidFill>
                <a:srgbClr val="C00000"/>
              </a:solidFill>
              <a:latin typeface="Batang" pitchFamily="18" charset="-127"/>
              <a:ea typeface="Batang" pitchFamily="18" charset="-127"/>
              <a:cs typeface="Arial Unicode MS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524000"/>
            <a:ext cx="7924800" cy="2057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Штамп учреждения    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                                           НАПРАВЛЕНИЕ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      Муниципальное бюджетное образовательное учреждение «СОШ № 30»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направляет  на обследование в ПМПК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38200" y="2819400"/>
          <a:ext cx="731520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286000"/>
                <a:gridCol w="2438400"/>
              </a:tblGrid>
              <a:tr h="50595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Ф.И.О.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 ребенка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Дата рождения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Цель направления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560848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Иванов Олег Иванович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21.06.2006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 Трудности в обучении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" y="4267200"/>
            <a:ext cx="807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 smtClean="0">
              <a:solidFill>
                <a:srgbClr val="C00000"/>
              </a:solidFill>
            </a:endParaRP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Возможные цели направления:</a:t>
            </a:r>
            <a:r>
              <a:rPr lang="ru-RU" dirty="0" smtClean="0">
                <a:solidFill>
                  <a:schemeClr val="bg1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нарушение слуха; нарушение зрения; нарушение  речи; нарушение опорно-двигательного аппарата; нарушение поведения;  в связи с прохождением МСЭ.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3400" y="1371600"/>
            <a:ext cx="7924800" cy="3200400"/>
          </a:xfrm>
          <a:prstGeom prst="rect">
            <a:avLst/>
          </a:prstGeom>
          <a:noFill/>
          <a:ln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" y="41148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Председатель ПМП консилиума  ________________ Т.И. Кошкина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2839" y="457200"/>
            <a:ext cx="7696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этап. Реализация рекомендаций ПМП консилиума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деятельности: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коррекционно-развивающих мероприятий специалистами консилиума, согласно рекомендациям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Документы данного этапа: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Журнал учета индивидуальных и групповых занятий.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 развития ребенка.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73520"/>
            <a:ext cx="3780000" cy="25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8929" y="1447800"/>
            <a:ext cx="7848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VII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этап. Оценка эффективности коррекционно-развивающей работы.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деятельности: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оценка изменения состояния ребенка и необходимость дальнейшей работы с ним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 данного этапа: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карта динамики развития ребенка.</a:t>
            </a:r>
            <a:endParaRPr lang="ru-RU" sz="24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34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семинар\S73R28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8400" y="-7543800"/>
            <a:ext cx="288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800" y="3962400"/>
            <a:ext cx="3360000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F:\семинар\S73R28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8400" y="-7543800"/>
            <a:ext cx="288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3360000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" y="3962400"/>
            <a:ext cx="3360000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D:\Pictures\Фото работа\ДОУ 18\IMG_154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81000"/>
            <a:ext cx="3251200" cy="2438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90920"/>
            <a:ext cx="3360000" cy="2520000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88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97346"/>
            <a:ext cx="838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Заключения консилиума предусматривает </a:t>
            </a:r>
            <a:r>
              <a:rPr lang="ru-RU" sz="2400" b="1" dirty="0">
                <a:solidFill>
                  <a:srgbClr val="C00000"/>
                </a:solidFill>
              </a:rPr>
              <a:t>ответы на следующие вопросы </a:t>
            </a:r>
            <a:r>
              <a:rPr lang="ru-RU" sz="2400" b="1" dirty="0" smtClean="0">
                <a:solidFill>
                  <a:srgbClr val="C00000"/>
                </a:solidFill>
              </a:rPr>
              <a:t>:</a:t>
            </a:r>
            <a:endParaRPr lang="ru-RU" sz="2400" b="1" dirty="0">
              <a:solidFill>
                <a:srgbClr val="C00000"/>
              </a:solidFill>
            </a:endParaRP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Каков психологический, педагогический и медицинский статус </a:t>
            </a:r>
            <a:r>
              <a:rPr lang="ru-RU" sz="2400" dirty="0" smtClean="0">
                <a:solidFill>
                  <a:srgbClr val="002060"/>
                </a:solidFill>
              </a:rPr>
              <a:t>школьника (воспитанника) </a:t>
            </a:r>
            <a:r>
              <a:rPr lang="ru-RU" sz="2400" dirty="0">
                <a:solidFill>
                  <a:srgbClr val="002060"/>
                </a:solidFill>
              </a:rPr>
              <a:t>на момент обследования?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Какими особенностями и проблемами характеризуется развитие </a:t>
            </a:r>
            <a:r>
              <a:rPr lang="ru-RU" sz="2400" dirty="0" smtClean="0">
                <a:solidFill>
                  <a:srgbClr val="002060"/>
                </a:solidFill>
              </a:rPr>
              <a:t>ребенка </a:t>
            </a:r>
            <a:r>
              <a:rPr lang="ru-RU" sz="2400" dirty="0">
                <a:solidFill>
                  <a:srgbClr val="002060"/>
                </a:solidFill>
              </a:rPr>
              <a:t>в целом на момент обследования?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Каким содержанием должна быть наполнена индивидуальная стратегия его сопровождения в процессе </a:t>
            </a:r>
            <a:r>
              <a:rPr lang="ru-RU" sz="2400" dirty="0" smtClean="0">
                <a:solidFill>
                  <a:srgbClr val="002060"/>
                </a:solidFill>
              </a:rPr>
              <a:t>обучения и воспитания?</a:t>
            </a:r>
            <a:endParaRPr lang="ru-RU" sz="2400" dirty="0">
              <a:solidFill>
                <a:srgbClr val="002060"/>
              </a:solidFill>
            </a:endParaRP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В каких формах и в какие сроки в сопровождении </a:t>
            </a:r>
            <a:r>
              <a:rPr lang="ru-RU" sz="2400" dirty="0" smtClean="0">
                <a:solidFill>
                  <a:srgbClr val="002060"/>
                </a:solidFill>
              </a:rPr>
              <a:t>ребенка </a:t>
            </a:r>
            <a:r>
              <a:rPr lang="ru-RU" sz="2400" dirty="0">
                <a:solidFill>
                  <a:srgbClr val="002060"/>
                </a:solidFill>
              </a:rPr>
              <a:t>примут участие психолог, </a:t>
            </a:r>
            <a:r>
              <a:rPr lang="ru-RU" sz="2400" dirty="0" smtClean="0">
                <a:solidFill>
                  <a:srgbClr val="002060"/>
                </a:solidFill>
              </a:rPr>
              <a:t> логопед, медик </a:t>
            </a:r>
            <a:r>
              <a:rPr lang="ru-RU" sz="2400" dirty="0">
                <a:solidFill>
                  <a:srgbClr val="002060"/>
                </a:solidFill>
              </a:rPr>
              <a:t>и </a:t>
            </a:r>
            <a:r>
              <a:rPr lang="ru-RU" sz="2400" dirty="0" smtClean="0">
                <a:solidFill>
                  <a:srgbClr val="002060"/>
                </a:solidFill>
              </a:rPr>
              <a:t>педагог?</a:t>
            </a:r>
            <a:endParaRPr lang="ru-RU" sz="2400" dirty="0">
              <a:solidFill>
                <a:srgbClr val="002060"/>
              </a:solidFill>
            </a:endParaRP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Предусматривается ли и какая по содержанию консультативная работа участников консилиума с педагогическим коллективом или отдельными </a:t>
            </a:r>
            <a:r>
              <a:rPr lang="ru-RU" sz="2400" dirty="0" smtClean="0">
                <a:solidFill>
                  <a:srgbClr val="002060"/>
                </a:solidFill>
              </a:rPr>
              <a:t>педагогами, </a:t>
            </a:r>
            <a:r>
              <a:rPr lang="ru-RU" sz="2400" dirty="0">
                <a:solidFill>
                  <a:srgbClr val="002060"/>
                </a:solidFill>
              </a:rPr>
              <a:t>родителями </a:t>
            </a:r>
            <a:r>
              <a:rPr lang="ru-RU" sz="2400" dirty="0" smtClean="0">
                <a:solidFill>
                  <a:srgbClr val="002060"/>
                </a:solidFill>
              </a:rPr>
              <a:t>ребенка </a:t>
            </a:r>
            <a:r>
              <a:rPr lang="ru-RU" sz="2400" dirty="0">
                <a:solidFill>
                  <a:srgbClr val="002060"/>
                </a:solidFill>
              </a:rPr>
              <a:t>и </a:t>
            </a:r>
            <a:r>
              <a:rPr lang="ru-RU" sz="2400" dirty="0" smtClean="0">
                <a:solidFill>
                  <a:srgbClr val="002060"/>
                </a:solidFill>
              </a:rPr>
              <a:t>администрацией</a:t>
            </a:r>
            <a:r>
              <a:rPr lang="ru-RU" sz="2400" dirty="0">
                <a:solidFill>
                  <a:srgbClr val="002060"/>
                </a:solidFill>
              </a:rPr>
              <a:t>?</a:t>
            </a:r>
            <a:endParaRPr lang="ru-RU" sz="240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2841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8090" y="457200"/>
            <a:ext cx="74676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C00000"/>
                </a:solidFill>
              </a:rPr>
              <a:t>Некорректно составленные представления и заключения могут стать причиной судебного разбирательства между школой и родителями ребенка.</a:t>
            </a:r>
            <a:r>
              <a:rPr lang="ru-RU" sz="2600" dirty="0">
                <a:solidFill>
                  <a:srgbClr val="C00000"/>
                </a:solidFill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98090" y="2438400"/>
            <a:ext cx="783631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2060"/>
                </a:solidFill>
              </a:rPr>
              <a:t>Основными недостатками при составлении представлений и заключений могут быть: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200" dirty="0">
                <a:solidFill>
                  <a:srgbClr val="002060"/>
                </a:solidFill>
              </a:rPr>
              <a:t>неполное или искаженное отражение ситуации развития;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200" dirty="0">
                <a:solidFill>
                  <a:srgbClr val="002060"/>
                </a:solidFill>
              </a:rPr>
              <a:t>неграмотное использование специальной терминологии;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200" dirty="0">
                <a:solidFill>
                  <a:srgbClr val="002060"/>
                </a:solidFill>
              </a:rPr>
              <a:t>отсутствие анализа и обобщения проблемы;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200" dirty="0">
                <a:solidFill>
                  <a:srgbClr val="002060"/>
                </a:solidFill>
              </a:rPr>
              <a:t>излишне подробная информация, содержащая ненужные детали, нарушающая конфиденциальность;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200" dirty="0">
                <a:solidFill>
                  <a:srgbClr val="002060"/>
                </a:solidFill>
              </a:rPr>
              <a:t>отсутствие рекомендаций специалистов или несоответствие их проблеме;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200" dirty="0">
                <a:solidFill>
                  <a:srgbClr val="002060"/>
                </a:solidFill>
              </a:rPr>
              <a:t>отсутствие или подделка подписей ответственных лиц.</a:t>
            </a:r>
            <a:endParaRPr lang="ru-RU" sz="220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4685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838200"/>
            <a:ext cx="7086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a typeface="Batang" pitchFamily="18" charset="-127"/>
              </a:rPr>
              <a:t>Закон об образовании  Российской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a typeface="Batang" pitchFamily="18" charset="-127"/>
              </a:rPr>
              <a:t> Федерации № 273-ФЗ от 29.12.2012г. (в ред. Федеральных законов от 07.05.2013 N 99-ФЗ, от 07.06.2013 N 120-ФЗ)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a typeface="Batang" pitchFamily="18" charset="-127"/>
              </a:rPr>
              <a:t> 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a typeface="Batang" pitchFamily="18" charset="-127"/>
              </a:rPr>
              <a:t>статья 42 </a:t>
            </a:r>
            <a:r>
              <a:rPr lang="ru-RU" sz="2800" b="1" dirty="0" smtClean="0">
                <a:solidFill>
                  <a:srgbClr val="002060"/>
                </a:solidFill>
                <a:ea typeface="Batang" pitchFamily="18" charset="-127"/>
              </a:rPr>
              <a:t>«Психолого-педагогическая,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адаптации»</a:t>
            </a:r>
            <a:endParaRPr lang="ru-RU" sz="2800" b="1" dirty="0">
              <a:solidFill>
                <a:srgbClr val="002060"/>
              </a:solidFill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48" y="411316"/>
            <a:ext cx="3251200" cy="2438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733800"/>
            <a:ext cx="3251200" cy="2438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 descr="D:\Pictures\Фото работа\Р.АКТАШ С\IMG_11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733800"/>
            <a:ext cx="3251200" cy="2438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11316"/>
            <a:ext cx="3251200" cy="2438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828800"/>
            <a:ext cx="2438400" cy="3251200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78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5181" y="2133600"/>
            <a:ext cx="708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4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85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990600" y="1752600"/>
            <a:ext cx="73152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161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Глава 1 статья 2 –</a:t>
            </a:r>
          </a:p>
          <a:p>
            <a:pPr marL="0" marR="0" lvl="0" indent="20161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20161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«образовательная программа, адаптированная для лиц с ОВЗ с учетом их психофизического развития, индивидуальных возможностей…». 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838200" y="1752600"/>
            <a:ext cx="77724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16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Глава 5, статья 55 </a:t>
            </a:r>
          </a:p>
          <a:p>
            <a:pPr marL="0" marR="0" lvl="0" indent="2016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20161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«…Дети с ОВЗ принимаются на обучение по адаптированным общеобразовательным программам только с согласия родителей (законных представителей) и на основании рекомендаций психолого-медико - педагогической комиссии»»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838200" y="685800"/>
            <a:ext cx="74676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161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Обследование в Психолого-медико-педагогической комиссии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– </a:t>
            </a:r>
          </a:p>
          <a:p>
            <a:pPr marL="0" marR="0" lvl="0" indent="20161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20161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по письменному заявлению родителей</a:t>
            </a:r>
          </a:p>
          <a:p>
            <a:pPr marL="0" marR="0" lvl="0" indent="20161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или по направлению соответствующей организации с письменного согласия родителей. </a:t>
            </a:r>
          </a:p>
          <a:p>
            <a:pPr marL="0" marR="0" lvl="0" indent="20161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i="1" dirty="0" smtClean="0">
              <a:solidFill>
                <a:srgbClr val="00206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20161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Медицинское обследование детей 15 лет и старше допускается только с их согласия. </a:t>
            </a:r>
          </a:p>
          <a:p>
            <a:pPr marL="0" marR="0" lvl="0" indent="20161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20161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Все обследования и консультации бесплатны.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609600" y="1524000"/>
            <a:ext cx="78486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16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Заключение комиссии носит для родителей рекомендательный характер. </a:t>
            </a:r>
          </a:p>
          <a:p>
            <a:pPr marL="0" marR="0" lvl="0" indent="2016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2016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lang="ru-RU" sz="2800" b="1" i="1" dirty="0" smtClean="0">
              <a:solidFill>
                <a:srgbClr val="00206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2016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Для остальных органов и организаций заключение комиссии является основанием для создания соответствующих условий обучения и воспитания ребенка.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57200" y="1219200"/>
            <a:ext cx="83058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16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Вся информация, связанная с обследованием детей в комиссии, является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конфиденциальной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2016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Предоставлять ее кому бы то ни было без письменного согласия родителей,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запрещено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 (исключение - предусмотренные законом случаи).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1524000"/>
            <a:ext cx="7315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Постановление Кабинета Министров РТ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от 20.01.2011г. №24 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«Об утверждении Порядка реализации в Республике Татарстан индивидуальной программы реабилитации инвалида (ребенка-инвалида)».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6">
      <a:dk1>
        <a:sysClr val="windowText" lastClr="000000"/>
      </a:dk1>
      <a:lt1>
        <a:sysClr val="window" lastClr="FFFFFF"/>
      </a:lt1>
      <a:dk2>
        <a:srgbClr val="E1EFF4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588</TotalTime>
  <Words>1643</Words>
  <Application>Microsoft Office PowerPoint</Application>
  <PresentationFormat>Экран (4:3)</PresentationFormat>
  <Paragraphs>198</Paragraphs>
  <Slides>31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админ</cp:lastModifiedBy>
  <cp:revision>66</cp:revision>
  <dcterms:created xsi:type="dcterms:W3CDTF">2014-01-14T09:22:14Z</dcterms:created>
  <dcterms:modified xsi:type="dcterms:W3CDTF">2014-01-17T05:56:40Z</dcterms:modified>
</cp:coreProperties>
</file>